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0D9"/>
    <a:srgbClr val="0070C0"/>
    <a:srgbClr val="FFD617"/>
    <a:srgbClr val="FFED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04" autoAdjust="0"/>
  </p:normalViewPr>
  <p:slideViewPr>
    <p:cSldViewPr snapToGrid="0">
      <p:cViewPr varScale="1">
        <p:scale>
          <a:sx n="115" d="100"/>
          <a:sy n="115" d="100"/>
        </p:scale>
        <p:origin x="12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FA467-CD0C-4173-80AC-2BCFEC26B401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C9F1A-4255-45DB-AA2B-72C203C8F6F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2960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9F1A-4255-45DB-AA2B-72C203C8F6FA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3488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3881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258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1090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0547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31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997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3777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4767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444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430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9755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F0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A914F-2AE1-4025-B47E-4461D3402867}" type="datetimeFigureOut">
              <a:rPr lang="uk-UA" smtClean="0"/>
              <a:t>27.02.2026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496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 сполучна лінія 4"/>
          <p:cNvCxnSpPr/>
          <p:nvPr/>
        </p:nvCxnSpPr>
        <p:spPr>
          <a:xfrm>
            <a:off x="3301235" y="0"/>
            <a:ext cx="0" cy="6858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 сполучна лінія 5"/>
          <p:cNvCxnSpPr/>
          <p:nvPr/>
        </p:nvCxnSpPr>
        <p:spPr>
          <a:xfrm>
            <a:off x="6602846" y="0"/>
            <a:ext cx="15921" cy="6858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Групувати 73"/>
          <p:cNvGrpSpPr/>
          <p:nvPr/>
        </p:nvGrpSpPr>
        <p:grpSpPr>
          <a:xfrm>
            <a:off x="0" y="-4271"/>
            <a:ext cx="9906000" cy="250889"/>
            <a:chOff x="1469" y="-11908"/>
            <a:chExt cx="12284505" cy="434818"/>
          </a:xfrm>
        </p:grpSpPr>
        <p:grpSp>
          <p:nvGrpSpPr>
            <p:cNvPr id="75" name="Групувати 74"/>
            <p:cNvGrpSpPr/>
            <p:nvPr/>
          </p:nvGrpSpPr>
          <p:grpSpPr>
            <a:xfrm>
              <a:off x="1469" y="-11908"/>
              <a:ext cx="4093886" cy="434818"/>
              <a:chOff x="1469" y="-11908"/>
              <a:chExt cx="4093886" cy="434818"/>
            </a:xfrm>
          </p:grpSpPr>
          <p:grpSp>
            <p:nvGrpSpPr>
              <p:cNvPr id="126" name="Групувати 125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7" name="Групувати 13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9" name="Прямокутний трикутник 13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40" name="Рівнобедрений трикутник 13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8" name="Прямокутний трикутник 13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27" name="Групувати 126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3" name="Групувати 13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5" name="Прямокутний трикутник 13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36" name="Рівнобедрений трикутник 13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4" name="Прямокутний трикутник 13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28" name="Групувати 127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29" name="Групувати 128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1" name="Прямокутний трикутник 130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32" name="Рівнобедрений трикутник 131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0" name="Прямокутний трикутник 129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94" name="Групувати 93"/>
            <p:cNvGrpSpPr/>
            <p:nvPr/>
          </p:nvGrpSpPr>
          <p:grpSpPr>
            <a:xfrm>
              <a:off x="4095821" y="-11908"/>
              <a:ext cx="4093886" cy="434818"/>
              <a:chOff x="1469" y="-11908"/>
              <a:chExt cx="4093886" cy="434818"/>
            </a:xfrm>
          </p:grpSpPr>
          <p:grpSp>
            <p:nvGrpSpPr>
              <p:cNvPr id="111" name="Групувати 110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22" name="Групувати 121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24" name="Прямокутний трикутник 123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25" name="Рівнобедрений трикутник 124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23" name="Прямокутний трикутник 122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12" name="Групувати 111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18" name="Групувати 117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20" name="Прямокутний трикутник 119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21" name="Рівнобедрений трикутник 120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19" name="Прямокутний трикутник 118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13" name="Групувати 112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14" name="Групувати 113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16" name="Прямокутний трикутник 115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17" name="Рівнобедрений трикутник 11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15" name="Прямокутний трикутник 114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95" name="Групувати 94"/>
            <p:cNvGrpSpPr/>
            <p:nvPr/>
          </p:nvGrpSpPr>
          <p:grpSpPr>
            <a:xfrm>
              <a:off x="8192088" y="-11908"/>
              <a:ext cx="4093886" cy="434818"/>
              <a:chOff x="1469" y="-11908"/>
              <a:chExt cx="4093886" cy="434818"/>
            </a:xfrm>
          </p:grpSpPr>
          <p:grpSp>
            <p:nvGrpSpPr>
              <p:cNvPr id="96" name="Групувати 95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07" name="Групувати 10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09" name="Прямокутний трикутник 10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10" name="Рівнобедрений трикутник 10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08" name="Прямокутний трикутник 10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97" name="Групувати 96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03" name="Групувати 10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05" name="Прямокутний трикутник 10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06" name="Рівнобедрений трикутник 10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04" name="Прямокутний трикутник 10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98" name="Групувати 97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99" name="Групувати 98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01" name="Прямокутний трикутник 100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02" name="Рівнобедрений трикутник 101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00" name="Прямокутний трикутник 99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</p:grpSp>
      <p:sp>
        <p:nvSpPr>
          <p:cNvPr id="143" name="Text 0"/>
          <p:cNvSpPr/>
          <p:nvPr/>
        </p:nvSpPr>
        <p:spPr>
          <a:xfrm>
            <a:off x="6651867" y="1452688"/>
            <a:ext cx="3711149" cy="57092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850"/>
              </a:lnSpc>
              <a:buNone/>
            </a:pPr>
            <a:r>
              <a:rPr lang="en-US" sz="12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Соціальні</a:t>
            </a:r>
            <a:r>
              <a:rPr lang="en-US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r>
              <a:rPr lang="en-US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послуги для дітей </a:t>
            </a:r>
            <a:r>
              <a:rPr lang="en-US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від</a:t>
            </a:r>
            <a:r>
              <a:rPr lang="en-US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r>
              <a:rPr lang="ru-RU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7</a:t>
            </a:r>
            <a:r>
              <a:rPr lang="en-US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r>
              <a:rPr lang="en-US" sz="12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до</a:t>
            </a:r>
            <a:r>
              <a:rPr lang="en-US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r>
              <a:rPr lang="ru-RU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14</a:t>
            </a:r>
            <a:r>
              <a:rPr lang="en-US" sz="12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r>
              <a:rPr lang="en-US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років:</a:t>
            </a:r>
            <a:endParaRPr lang="en-US" sz="12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" name="Text 3"/>
          <p:cNvSpPr/>
          <p:nvPr/>
        </p:nvSpPr>
        <p:spPr>
          <a:xfrm>
            <a:off x="6728000" y="1837128"/>
            <a:ext cx="3107940" cy="2829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       </a:t>
            </a:r>
          </a:p>
          <a:p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r>
              <a:rPr lang="ru-RU" sz="1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Денний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догляд для </a:t>
            </a:r>
            <a:r>
              <a:rPr lang="ru-RU" sz="1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дітей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з </a:t>
            </a:r>
            <a:r>
              <a:rPr lang="ru-RU" sz="1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інвалідністю</a:t>
            </a:r>
            <a:endParaRPr lang="uk-UA" sz="1200" b="1" dirty="0">
              <a:solidFill>
                <a:srgbClr val="002060"/>
              </a:solidFill>
              <a:latin typeface="Times New Roman" panose="02020603050405020304" pitchFamily="18" charset="0"/>
              <a:ea typeface="Patrick Hand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6" name="Text 4"/>
          <p:cNvSpPr/>
          <p:nvPr/>
        </p:nvSpPr>
        <p:spPr>
          <a:xfrm>
            <a:off x="6678979" y="2299983"/>
            <a:ext cx="3192378" cy="32104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endParaRPr lang="uk-UA" sz="1100" dirty="0">
              <a:solidFill>
                <a:srgbClr val="002060"/>
              </a:solidFill>
              <a:latin typeface="Times New Roman" panose="02020603050405020304" pitchFamily="18" charset="0"/>
              <a:ea typeface="Patrick Hand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7" name="Text 7"/>
          <p:cNvSpPr/>
          <p:nvPr/>
        </p:nvSpPr>
        <p:spPr>
          <a:xfrm>
            <a:off x="6728000" y="1935458"/>
            <a:ext cx="3208298" cy="71562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/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ea typeface="Patrick Hand" pitchFamily="34" charset="-122"/>
              <a:cs typeface="Times New Roman" panose="02020603050405020304" pitchFamily="18" charset="0"/>
            </a:endParaRPr>
          </a:p>
          <a:p>
            <a:endParaRPr 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ea typeface="Patrick Hand" pitchFamily="34" charset="-122"/>
              <a:cs typeface="Times New Roman" panose="02020603050405020304" pitchFamily="18" charset="0"/>
            </a:endParaRPr>
          </a:p>
          <a:p>
            <a:r>
              <a:rPr lang="ru-RU" sz="1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Комплексний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розвиток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та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догляд дітей</a:t>
            </a:r>
            <a:endParaRPr lang="uk-UA" sz="1200" b="1" dirty="0">
              <a:solidFill>
                <a:srgbClr val="002060"/>
              </a:solidFill>
              <a:latin typeface="Times New Roman" panose="02020603050405020304" pitchFamily="18" charset="0"/>
              <a:ea typeface="Patrick Hand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8" name="Text 8"/>
          <p:cNvSpPr/>
          <p:nvPr/>
        </p:nvSpPr>
        <p:spPr>
          <a:xfrm flipV="1">
            <a:off x="6728000" y="2802828"/>
            <a:ext cx="3077554" cy="571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/>
            <a:endParaRPr lang="uk-UA" sz="1100" dirty="0">
              <a:solidFill>
                <a:srgbClr val="002060"/>
              </a:solidFill>
              <a:latin typeface="Times New Roman" panose="02020603050405020304" pitchFamily="18" charset="0"/>
              <a:ea typeface="Patrick Hand" pitchFamily="34" charset="-122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-2691" y="236176"/>
            <a:ext cx="33393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Актуальна інформація для батьків дітей з інвалідністю</a:t>
            </a:r>
            <a:endParaRPr lang="uk-UA" sz="16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-2691" y="835144"/>
            <a:ext cx="3268511" cy="1490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uk-UA" sz="10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 Вінницькій міській територіальній громаді для дітей з інвалідністю забезпечується доступ як до соціальних, так і  до реабілітаційних, медичних та інших необхідних послуг. Батьки (законні представники) можуть звернутися до відповідних установ для отримання підтримки залежно від потреб дитини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1" y="2301851"/>
            <a:ext cx="3274956" cy="2232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Реабілітаційні послуги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Для дітей з інвалідністю надаються реабілітаційні послуги комунальним закладом «Міський центр соціально-психологічної реабілітації дітей та молоді з функціональними обмеженнями «Гармонія» імені Раїси Панасюк», а саме: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психологічна реабілітація;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соціальна реабілітація (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абілітація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);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психолого-педагогічна реабілітація;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фізична реабілітація;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рання реабілітація дітей з інвалідністю.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Вінниця, вул. В. Винниченка, 5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 для довідок: (0432) 50-75-04</a:t>
            </a:r>
          </a:p>
        </p:txBody>
      </p:sp>
      <p:sp>
        <p:nvSpPr>
          <p:cNvPr id="7" name="Прямокутник 6"/>
          <p:cNvSpPr/>
          <p:nvPr/>
        </p:nvSpPr>
        <p:spPr>
          <a:xfrm>
            <a:off x="-2691" y="4547061"/>
            <a:ext cx="3268511" cy="1903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Соціальні виплати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 питань призначення та виплати державної соціальної допомоги та інших соціальних виплат на дітей необхідно звертатися до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Головного управління Пенсійного фонду України у Вінницькій області.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Адреси: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м. Вінниця, 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просп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 Космонавтів, 30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м. Вінниця, вул. Замостянська, 7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Телефони для довідок: (0432) 50-88-81, 50-88-82, </a:t>
            </a:r>
            <a:r>
              <a:rPr lang="uk-UA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50-88-83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3313055" y="338538"/>
            <a:ext cx="3256691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Комплексні реабілітаційні (</a:t>
            </a:r>
            <a:r>
              <a:rPr lang="uk-UA" sz="1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абілітаційні</a:t>
            </a: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) послуги та забезпечення технічними засобами реабілітації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Для отримання комплексних реабілітаційних (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абілітаційних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) послуг, а також для забезпечення дітей з інвалідністю технічними та іншими засобами реабілітації (ТЗР) відповідно до чинного законодавства України, зокрема постанов Кабінету Міністрів України від 27 березня 2019 року № 309 та від 19 січня 2022 року № 31, батькам (законним представникам) необхідно звернутися до управління соціального захисту населення за місцем проживання дитини.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Управління соціального захисту населення (Правобережне)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Вінниця, 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просп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 Космонавтів, 30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Телефони: (0432) 50-83-88, 097 101 58 40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Управління соціального захисту населення (Лівобережне)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Вінниця, вул. Замостянська, 7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Телефони: (0432) 50-86-70, 50-86-77,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097-101-45-18, </a:t>
            </a:r>
            <a:r>
              <a:rPr lang="uk-UA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093-190-83-93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Медичні питання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 усіх питань медичного характеру (обстеження, лікування, направлення, реабілітація, вакцинація) рекомендуємо звертатися до сімейного лікаря або педіатра, з яким укладено декларацію.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169" name="Групувати 168"/>
          <p:cNvGrpSpPr/>
          <p:nvPr/>
        </p:nvGrpSpPr>
        <p:grpSpPr>
          <a:xfrm flipV="1">
            <a:off x="0" y="6621625"/>
            <a:ext cx="9906000" cy="250889"/>
            <a:chOff x="1469" y="-11908"/>
            <a:chExt cx="12284505" cy="434818"/>
          </a:xfrm>
        </p:grpSpPr>
        <p:grpSp>
          <p:nvGrpSpPr>
            <p:cNvPr id="170" name="Групувати 169"/>
            <p:cNvGrpSpPr/>
            <p:nvPr/>
          </p:nvGrpSpPr>
          <p:grpSpPr>
            <a:xfrm>
              <a:off x="1469" y="-11908"/>
              <a:ext cx="4093886" cy="434818"/>
              <a:chOff x="1469" y="-11908"/>
              <a:chExt cx="4093886" cy="434818"/>
            </a:xfrm>
          </p:grpSpPr>
          <p:grpSp>
            <p:nvGrpSpPr>
              <p:cNvPr id="203" name="Групувати 202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214" name="Групувати 213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16" name="Прямокутний трикутник 215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17" name="Рівнобедрений трикутник 21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15" name="Прямокутний трикутник 214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204" name="Групувати 203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210" name="Групувати 209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12" name="Прямокутний трикутник 211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13" name="Рівнобедрений трикутник 212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11" name="Прямокутний трикутник 210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205" name="Групувати 204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206" name="Групувати 205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08" name="Прямокутний трикутник 207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9" name="Рівнобедрений трикутник 208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07" name="Прямокутний трикутник 206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171" name="Групувати 170"/>
            <p:cNvGrpSpPr/>
            <p:nvPr/>
          </p:nvGrpSpPr>
          <p:grpSpPr>
            <a:xfrm>
              <a:off x="4095821" y="-11908"/>
              <a:ext cx="4093886" cy="434818"/>
              <a:chOff x="1469" y="-11908"/>
              <a:chExt cx="4093886" cy="434818"/>
            </a:xfrm>
          </p:grpSpPr>
          <p:grpSp>
            <p:nvGrpSpPr>
              <p:cNvPr id="188" name="Групувати 187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9" name="Групувати 198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01" name="Прямокутний трикутник 200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2" name="Рівнобедрений трикутник 201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00" name="Прямокутний трикутник 199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89" name="Групувати 188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5" name="Групувати 194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97" name="Прямокутний трикутник 196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98" name="Рівнобедрений трикутник 197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96" name="Прямокутний трикутник 195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90" name="Групувати 189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1" name="Групувати 190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93" name="Прямокутний трикутник 192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94" name="Рівнобедрений трикутник 193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92" name="Прямокутний трикутник 191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172" name="Групувати 171"/>
            <p:cNvGrpSpPr/>
            <p:nvPr/>
          </p:nvGrpSpPr>
          <p:grpSpPr>
            <a:xfrm>
              <a:off x="8192088" y="-11908"/>
              <a:ext cx="4093886" cy="434818"/>
              <a:chOff x="1469" y="-11908"/>
              <a:chExt cx="4093886" cy="434818"/>
            </a:xfrm>
          </p:grpSpPr>
          <p:grpSp>
            <p:nvGrpSpPr>
              <p:cNvPr id="173" name="Групувати 172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84" name="Групувати 183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6" name="Прямокутний трикутник 185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7" name="Рівнобедрений трикутник 18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85" name="Прямокутний трикутник 184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74" name="Групувати 173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80" name="Групувати 179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2" name="Прямокутний трикутник 181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3" name="Рівнобедрений трикутник 182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81" name="Прямокутний трикутник 180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75" name="Групувати 174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76" name="Групувати 175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78" name="Прямокутний трикутник 177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79" name="Рівнобедрений трикутник 178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77" name="Прямокутний трикутник 176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</p:grp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860" y="289073"/>
            <a:ext cx="1354217" cy="1354217"/>
          </a:xfrm>
          <a:prstGeom prst="rect">
            <a:avLst/>
          </a:prstGeom>
        </p:spPr>
      </p:pic>
      <p:sp>
        <p:nvSpPr>
          <p:cNvPr id="10" name="Прямокутник 9"/>
          <p:cNvSpPr/>
          <p:nvPr/>
        </p:nvSpPr>
        <p:spPr>
          <a:xfrm>
            <a:off x="6637012" y="2361503"/>
            <a:ext cx="3164608" cy="474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 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Супровід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під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час </a:t>
            </a:r>
            <a:r>
              <a:rPr lang="ru-RU" sz="1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інклюзивного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r>
              <a:rPr lang="ru-RU" sz="1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навчання</a:t>
            </a:r>
            <a:endParaRPr lang="uk-UA" sz="1200" b="1" dirty="0">
              <a:solidFill>
                <a:srgbClr val="002060"/>
              </a:solidFill>
              <a:latin typeface="Times New Roman" panose="02020603050405020304" pitchFamily="18" charset="0"/>
              <a:ea typeface="Patrick Hand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Прямокутник 11"/>
          <p:cNvSpPr/>
          <p:nvPr/>
        </p:nvSpPr>
        <p:spPr>
          <a:xfrm>
            <a:off x="6651867" y="2666769"/>
            <a:ext cx="3303727" cy="832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1200" b="1" dirty="0" smtClean="0">
              <a:solidFill>
                <a:srgbClr val="002060"/>
              </a:solidFill>
              <a:latin typeface="Times New Roman" panose="02020603050405020304" pitchFamily="18" charset="0"/>
              <a:ea typeface="Patrick Hand" pitchFamily="34" charset="-122"/>
              <a:cs typeface="Times New Roman" panose="02020603050405020304" pitchFamily="18" charset="0"/>
            </a:endParaRPr>
          </a:p>
          <a:p>
            <a:r>
              <a:rPr lang="uk-UA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Тимчасовий </a:t>
            </a:r>
            <a:r>
              <a:rPr lang="uk-UA" sz="1200" b="1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відпочинок для батьків або осіб, які їх замінюють, що здійснюють догляд за дітьми з інвалідністю</a:t>
            </a:r>
          </a:p>
        </p:txBody>
      </p:sp>
      <p:sp>
        <p:nvSpPr>
          <p:cNvPr id="14" name="Прямокутник 13"/>
          <p:cNvSpPr/>
          <p:nvPr/>
        </p:nvSpPr>
        <p:spPr>
          <a:xfrm>
            <a:off x="6674087" y="3278786"/>
            <a:ext cx="28778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1200" b="1" dirty="0" smtClean="0">
              <a:solidFill>
                <a:srgbClr val="002060"/>
              </a:solidFill>
              <a:latin typeface="Times New Roman" panose="02020603050405020304" pitchFamily="18" charset="0"/>
              <a:ea typeface="Patrick Hand" pitchFamily="34" charset="-122"/>
              <a:cs typeface="Times New Roman" panose="02020603050405020304" pitchFamily="18" charset="0"/>
            </a:endParaRPr>
          </a:p>
          <a:p>
            <a:r>
              <a:rPr lang="uk-UA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Соціальна </a:t>
            </a:r>
            <a:r>
              <a:rPr lang="uk-UA" sz="1200" b="1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транспортна послуга</a:t>
            </a:r>
          </a:p>
        </p:txBody>
      </p:sp>
      <p:pic>
        <p:nvPicPr>
          <p:cNvPr id="141" name="Рисунок 140" descr="Зображення піна-розповіді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8000" y="4348376"/>
            <a:ext cx="3077554" cy="185462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Прямокутник 10"/>
          <p:cNvSpPr/>
          <p:nvPr/>
        </p:nvSpPr>
        <p:spPr>
          <a:xfrm>
            <a:off x="6678575" y="3702880"/>
            <a:ext cx="3081481" cy="679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400"/>
              </a:lnSpc>
            </a:pPr>
            <a:r>
              <a:rPr lang="ru-RU" sz="1600" b="1" i="1" dirty="0" err="1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Кожна</a:t>
            </a:r>
            <a:r>
              <a:rPr lang="ru-RU" sz="1600" b="1" i="1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r>
              <a:rPr lang="uk-UA" sz="1600" b="1" i="1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дитина особлива.</a:t>
            </a:r>
          </a:p>
          <a:p>
            <a:pPr algn="ctr">
              <a:lnSpc>
                <a:spcPts val="2400"/>
              </a:lnSpc>
            </a:pPr>
            <a:r>
              <a:rPr lang="uk-UA" sz="1600" b="1" i="1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Всі діти рівні.</a:t>
            </a:r>
            <a:endParaRPr lang="en-US" sz="1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90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Групувати 139"/>
          <p:cNvGrpSpPr/>
          <p:nvPr/>
        </p:nvGrpSpPr>
        <p:grpSpPr>
          <a:xfrm>
            <a:off x="0" y="-4271"/>
            <a:ext cx="9906000" cy="250889"/>
            <a:chOff x="1469" y="-11908"/>
            <a:chExt cx="12284505" cy="434818"/>
          </a:xfrm>
        </p:grpSpPr>
        <p:grpSp>
          <p:nvGrpSpPr>
            <p:cNvPr id="141" name="Групувати 140"/>
            <p:cNvGrpSpPr/>
            <p:nvPr/>
          </p:nvGrpSpPr>
          <p:grpSpPr>
            <a:xfrm>
              <a:off x="1469" y="-11908"/>
              <a:ext cx="4093886" cy="434818"/>
              <a:chOff x="1469" y="-11908"/>
              <a:chExt cx="4093886" cy="434818"/>
            </a:xfrm>
          </p:grpSpPr>
          <p:grpSp>
            <p:nvGrpSpPr>
              <p:cNvPr id="190" name="Групувати 189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201" name="Групувати 200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03" name="Прямокутний трикутник 202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4" name="Рівнобедрений трикутник 203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02" name="Прямокутний трикутник 201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91" name="Групувати 190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7" name="Групувати 19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99" name="Прямокутний трикутник 19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0" name="Рівнобедрений трикутник 19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98" name="Прямокутний трикутник 19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92" name="Групувати 191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3" name="Групувати 19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95" name="Прямокутний трикутник 19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96" name="Рівнобедрений трикутник 19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94" name="Прямокутний трикутник 19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142" name="Групувати 141"/>
            <p:cNvGrpSpPr/>
            <p:nvPr/>
          </p:nvGrpSpPr>
          <p:grpSpPr>
            <a:xfrm>
              <a:off x="4095821" y="-11908"/>
              <a:ext cx="4093886" cy="434818"/>
              <a:chOff x="1469" y="-11908"/>
              <a:chExt cx="4093886" cy="434818"/>
            </a:xfrm>
          </p:grpSpPr>
          <p:grpSp>
            <p:nvGrpSpPr>
              <p:cNvPr id="175" name="Групувати 174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86" name="Групувати 185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8" name="Прямокутний трикутник 187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9" name="Рівнобедрений трикутник 188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87" name="Прямокутний трикутник 186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76" name="Групувати 175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82" name="Групувати 181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4" name="Прямокутний трикутник 183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5" name="Рівнобедрений трикутник 184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83" name="Прямокутний трикутник 182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77" name="Групувати 176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78" name="Групувати 177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0" name="Прямокутний трикутник 179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1" name="Рівнобедрений трикутник 180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79" name="Прямокутний трикутник 178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143" name="Групувати 142"/>
            <p:cNvGrpSpPr/>
            <p:nvPr/>
          </p:nvGrpSpPr>
          <p:grpSpPr>
            <a:xfrm>
              <a:off x="8192088" y="-11908"/>
              <a:ext cx="4093886" cy="434818"/>
              <a:chOff x="1469" y="-11908"/>
              <a:chExt cx="4093886" cy="434818"/>
            </a:xfrm>
          </p:grpSpPr>
          <p:grpSp>
            <p:nvGrpSpPr>
              <p:cNvPr id="152" name="Групувати 151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71" name="Групувати 170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73" name="Прямокутний трикутник 172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74" name="Рівнобедрений трикутник 173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72" name="Прямокутний трикутник 171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53" name="Групувати 152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67" name="Групувати 16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69" name="Прямокутний трикутник 16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70" name="Рівнобедрений трикутник 16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68" name="Прямокутний трикутник 16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54" name="Групувати 153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55" name="Групувати 154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65" name="Прямокутний трикутник 16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66" name="Рівнобедрений трикутник 16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64" name="Прямокутний трикутник 16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</p:grpSp>
      <p:cxnSp>
        <p:nvCxnSpPr>
          <p:cNvPr id="205" name="Пряма сполучна лінія 204"/>
          <p:cNvCxnSpPr/>
          <p:nvPr/>
        </p:nvCxnSpPr>
        <p:spPr>
          <a:xfrm>
            <a:off x="3301235" y="0"/>
            <a:ext cx="0" cy="6858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 сполучна лінія 205"/>
          <p:cNvCxnSpPr/>
          <p:nvPr/>
        </p:nvCxnSpPr>
        <p:spPr>
          <a:xfrm>
            <a:off x="6602846" y="0"/>
            <a:ext cx="15921" cy="6858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Text 1"/>
          <p:cNvSpPr/>
          <p:nvPr/>
        </p:nvSpPr>
        <p:spPr>
          <a:xfrm>
            <a:off x="-459170" y="412971"/>
            <a:ext cx="3107077" cy="6116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/>
            <a:r>
              <a:rPr lang="ru-RU" sz="13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Денний</a:t>
            </a:r>
            <a:r>
              <a:rPr lang="ru-RU" sz="13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догляд для </a:t>
            </a:r>
          </a:p>
          <a:p>
            <a:pPr algn="ctr"/>
            <a:r>
              <a:rPr lang="ru-RU" sz="13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дітей з </a:t>
            </a:r>
            <a:r>
              <a:rPr lang="ru-RU" sz="13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інвалідністю</a:t>
            </a:r>
            <a:endParaRPr lang="en-US" sz="1300" b="1" u="sng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306" name="Text 2"/>
          <p:cNvSpPr/>
          <p:nvPr/>
        </p:nvSpPr>
        <p:spPr>
          <a:xfrm>
            <a:off x="96823" y="956136"/>
            <a:ext cx="3138586" cy="7923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just"/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Послуга денного догляду є </a:t>
            </a:r>
            <a:r>
              <a:rPr lang="uk-UA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комплексною послугою,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що пропонує безпечне середовище, догляд та всебічний розвиток для дітей з інвалідністю у центрах, звільняючи час батькам та включає психологічну підтримку, заняття з фахівцями для розвитку навичок та соціалізації.</a:t>
            </a:r>
          </a:p>
        </p:txBody>
      </p:sp>
      <p:sp>
        <p:nvSpPr>
          <p:cNvPr id="311" name="Text 6"/>
          <p:cNvSpPr/>
          <p:nvPr/>
        </p:nvSpPr>
        <p:spPr>
          <a:xfrm>
            <a:off x="1176863" y="1658286"/>
            <a:ext cx="1889348" cy="23891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862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Що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включає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3" name="Text 0"/>
          <p:cNvSpPr/>
          <p:nvPr/>
        </p:nvSpPr>
        <p:spPr>
          <a:xfrm>
            <a:off x="951618" y="2172966"/>
            <a:ext cx="3197845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Тривалість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послуги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324" name="Text 1"/>
          <p:cNvSpPr/>
          <p:nvPr/>
        </p:nvSpPr>
        <p:spPr>
          <a:xfrm>
            <a:off x="97704" y="2481958"/>
            <a:ext cx="3110914" cy="7277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Надається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протягом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робочого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дня.</a:t>
            </a:r>
          </a:p>
        </p:txBody>
      </p:sp>
      <p:sp>
        <p:nvSpPr>
          <p:cNvPr id="325" name="Text 2"/>
          <p:cNvSpPr/>
          <p:nvPr/>
        </p:nvSpPr>
        <p:spPr>
          <a:xfrm>
            <a:off x="950087" y="2479681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 послугу?</a:t>
            </a:r>
          </a:p>
        </p:txBody>
      </p:sp>
      <p:sp>
        <p:nvSpPr>
          <p:cNvPr id="331" name="Text 3"/>
          <p:cNvSpPr/>
          <p:nvPr/>
        </p:nvSpPr>
        <p:spPr>
          <a:xfrm>
            <a:off x="161909" y="5677136"/>
            <a:ext cx="3063883" cy="2931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96"/>
              </a:lnSpc>
            </a:pP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333" name="Text 4"/>
          <p:cNvSpPr/>
          <p:nvPr/>
        </p:nvSpPr>
        <p:spPr>
          <a:xfrm>
            <a:off x="165659" y="5828298"/>
            <a:ext cx="3217038" cy="24257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32178" indent="-232178">
              <a:lnSpc>
                <a:spcPts val="1896"/>
              </a:lnSpc>
              <a:buSzPct val="100000"/>
              <a:buChar char="•"/>
            </a:pP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334" name="Text 5"/>
          <p:cNvSpPr/>
          <p:nvPr/>
        </p:nvSpPr>
        <p:spPr>
          <a:xfrm>
            <a:off x="168663" y="5977634"/>
            <a:ext cx="3110914" cy="2305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32178" indent="-232178">
              <a:lnSpc>
                <a:spcPts val="1896"/>
              </a:lnSpc>
              <a:buSzPct val="100000"/>
              <a:buChar char="•"/>
            </a:pP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375" name="Text 7"/>
          <p:cNvSpPr/>
          <p:nvPr/>
        </p:nvSpPr>
        <p:spPr>
          <a:xfrm>
            <a:off x="3515203" y="3122954"/>
            <a:ext cx="2172500" cy="4914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30"/>
              </a:lnSpc>
            </a:pPr>
            <a:endParaRPr lang="en-US" sz="1000" dirty="0">
              <a:solidFill>
                <a:srgbClr val="002060"/>
              </a:solidFill>
            </a:endParaRPr>
          </a:p>
        </p:txBody>
      </p:sp>
      <p:grpSp>
        <p:nvGrpSpPr>
          <p:cNvPr id="96" name="Групувати 95"/>
          <p:cNvGrpSpPr/>
          <p:nvPr/>
        </p:nvGrpSpPr>
        <p:grpSpPr>
          <a:xfrm flipV="1">
            <a:off x="0" y="6621625"/>
            <a:ext cx="9906000" cy="250889"/>
            <a:chOff x="1469" y="-11908"/>
            <a:chExt cx="12284505" cy="434818"/>
          </a:xfrm>
        </p:grpSpPr>
        <p:grpSp>
          <p:nvGrpSpPr>
            <p:cNvPr id="97" name="Групувати 96"/>
            <p:cNvGrpSpPr/>
            <p:nvPr/>
          </p:nvGrpSpPr>
          <p:grpSpPr>
            <a:xfrm>
              <a:off x="1469" y="-11908"/>
              <a:ext cx="4093886" cy="434818"/>
              <a:chOff x="1469" y="-11908"/>
              <a:chExt cx="4093886" cy="434818"/>
            </a:xfrm>
          </p:grpSpPr>
          <p:grpSp>
            <p:nvGrpSpPr>
              <p:cNvPr id="146" name="Групувати 145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61" name="Групувати 160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63" name="Прямокутний трикутник 162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7" name="Рівнобедрений трикутник 20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62" name="Прямокутний трикутник 161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47" name="Групувати 146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57" name="Групувати 15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59" name="Прямокутний трикутник 15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60" name="Рівнобедрений трикутник 15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58" name="Прямокутний трикутник 15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48" name="Групувати 147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49" name="Групувати 148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51" name="Прямокутний трикутник 150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56" name="Рівнобедрений трикутник 15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50" name="Прямокутний трикутник 149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98" name="Групувати 97"/>
            <p:cNvGrpSpPr/>
            <p:nvPr/>
          </p:nvGrpSpPr>
          <p:grpSpPr>
            <a:xfrm>
              <a:off x="4095821" y="-11908"/>
              <a:ext cx="4093886" cy="434818"/>
              <a:chOff x="1469" y="-11908"/>
              <a:chExt cx="4093886" cy="434818"/>
            </a:xfrm>
          </p:grpSpPr>
          <p:grpSp>
            <p:nvGrpSpPr>
              <p:cNvPr id="127" name="Групувати 126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8" name="Групувати 137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44" name="Прямокутний трикутник 143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45" name="Рівнобедрений трикутник 144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9" name="Прямокутний трикутник 138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28" name="Групувати 127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4" name="Групувати 133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6" name="Прямокутний трикутник 135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37" name="Рівнобедрений трикутник 13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5" name="Прямокутний трикутник 134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29" name="Групувати 128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0" name="Групувати 129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2" name="Прямокутний трикутник 131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33" name="Рівнобедрений трикутник 132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1" name="Прямокутний трикутник 130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99" name="Групувати 98"/>
            <p:cNvGrpSpPr/>
            <p:nvPr/>
          </p:nvGrpSpPr>
          <p:grpSpPr>
            <a:xfrm>
              <a:off x="8192088" y="-11908"/>
              <a:ext cx="4093886" cy="434818"/>
              <a:chOff x="1469" y="-11908"/>
              <a:chExt cx="4093886" cy="434818"/>
            </a:xfrm>
          </p:grpSpPr>
          <p:grpSp>
            <p:nvGrpSpPr>
              <p:cNvPr id="100" name="Групувати 99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23" name="Групувати 12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25" name="Прямокутний трикутник 12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26" name="Рівнобедрений трикутник 12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24" name="Прямокутний трикутник 12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01" name="Групувати 100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16" name="Групувати 115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19" name="Прямокутний трикутник 11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20" name="Рівнобедрений трикутник 11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17" name="Прямокутний трикутник 116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02" name="Групувати 101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03" name="Групувати 10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10" name="Прямокутний трикутник 109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11" name="Рівнобедрений трикутник 110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04" name="Прямокутний трикутник 10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</p:grpSp>
      <p:sp>
        <p:nvSpPr>
          <p:cNvPr id="4" name="Прямокутник 3"/>
          <p:cNvSpPr/>
          <p:nvPr/>
        </p:nvSpPr>
        <p:spPr>
          <a:xfrm>
            <a:off x="7752" y="1824076"/>
            <a:ext cx="323481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Догляд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нагляд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підтримку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самообслуговування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адаптацію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харчування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та режим,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озвиток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навичок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психологічну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підтримк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у.</a:t>
            </a:r>
          </a:p>
        </p:txBody>
      </p:sp>
      <p:sp>
        <p:nvSpPr>
          <p:cNvPr id="5" name="Прямокутник 4"/>
          <p:cNvSpPr/>
          <p:nvPr/>
        </p:nvSpPr>
        <p:spPr>
          <a:xfrm>
            <a:off x="-959" y="2715070"/>
            <a:ext cx="3329993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Свій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простір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Хмельницьке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шосе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12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Телефон: 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093-700-04-69</a:t>
            </a:r>
            <a:endParaRPr lang="uk-UA" sz="100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lvl="0"/>
            <a:r>
              <a:rPr lang="ru-RU" sz="100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КЗ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Обласний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центр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комплексної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реабілітації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Обрій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 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вул. Владислава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Городецького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10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Телефон: (0432) 50-91-45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lvl="0"/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 «Вінниця ДАУН СИНДРОМ» </a:t>
            </a:r>
          </a:p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Болгарська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37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097-505-22-22, 097-590-27-65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Послуга буде надаватися з ІІІ кварталу 2026 року</a:t>
            </a:r>
          </a:p>
        </p:txBody>
      </p:sp>
      <p:sp>
        <p:nvSpPr>
          <p:cNvPr id="2" name="Прямокутник 1"/>
          <p:cNvSpPr/>
          <p:nvPr/>
        </p:nvSpPr>
        <p:spPr>
          <a:xfrm>
            <a:off x="-268802" y="4510698"/>
            <a:ext cx="2891330" cy="1936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3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Комплексний</a:t>
            </a:r>
            <a:r>
              <a:rPr lang="ru-RU" sz="13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300" b="1" u="sng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розвиток</a:t>
            </a:r>
            <a:r>
              <a:rPr lang="ru-RU" sz="13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endParaRPr lang="ru-RU" sz="1300" b="1" u="sng" dirty="0" smtClean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3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та </a:t>
            </a:r>
            <a:r>
              <a:rPr lang="ru-RU" sz="13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догляд </a:t>
            </a:r>
            <a:r>
              <a:rPr lang="ru-RU" sz="1300" b="1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дітей</a:t>
            </a:r>
            <a:endParaRPr lang="ru-RU" sz="1300" b="1" u="sng" dirty="0" smtClean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1400" b="1" u="sng" dirty="0" smtClean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1400" b="1" u="sng" dirty="0" smtClean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1400" b="1" u="sng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1400" b="1" u="sng" dirty="0" smtClean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1400" b="1" u="sng" dirty="0" smtClean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uk-UA" sz="1400" b="1" u="sng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9" name="Text 0"/>
          <p:cNvSpPr/>
          <p:nvPr/>
        </p:nvSpPr>
        <p:spPr>
          <a:xfrm>
            <a:off x="606829" y="4885333"/>
            <a:ext cx="3542635" cy="68474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    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Тривалість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та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вартість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36813" y="5000635"/>
            <a:ext cx="3205755" cy="165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ru-RU" sz="10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Надається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протягом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6 годин.</a:t>
            </a:r>
          </a:p>
          <a:p>
            <a:pPr algn="just"/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Послуга з комплексного розвитку та догляду дітей включає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 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фізичний догляд, розвиток побутових та самообслуговування, виховання і розвиток здібностей, організацію дозвілля, а також сприяння в отриманні освітніх, медичних та реабілітаційних послуг, забезпечуючи інтеграцію дитини з освітнім процесом та підтримкою батьків через індивідуалізований підхід.</a:t>
            </a:r>
          </a:p>
        </p:txBody>
      </p:sp>
      <p:sp>
        <p:nvSpPr>
          <p:cNvPr id="210" name="Text 2"/>
          <p:cNvSpPr/>
          <p:nvPr/>
        </p:nvSpPr>
        <p:spPr>
          <a:xfrm>
            <a:off x="4190118" y="127159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 послугу?</a:t>
            </a:r>
          </a:p>
        </p:txBody>
      </p:sp>
      <p:sp>
        <p:nvSpPr>
          <p:cNvPr id="11" name="Прямокутник 10"/>
          <p:cNvSpPr/>
          <p:nvPr/>
        </p:nvSpPr>
        <p:spPr>
          <a:xfrm>
            <a:off x="3294970" y="415655"/>
            <a:ext cx="3360531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Свій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простір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Хмельницьке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шосе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12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Телефон: 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093-700-04-69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Звернутися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до департаменту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політики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Вінницької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міської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ради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Соборна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50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Телефон: 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50-86-67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12" name="Прямокутник 11"/>
          <p:cNvSpPr/>
          <p:nvPr/>
        </p:nvSpPr>
        <p:spPr>
          <a:xfrm>
            <a:off x="2814719" y="1510037"/>
            <a:ext cx="329476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1200" b="1" dirty="0" smtClean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uk-UA" sz="13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Супровід </a:t>
            </a:r>
            <a:r>
              <a:rPr lang="uk-UA" sz="13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під час </a:t>
            </a:r>
            <a:endParaRPr lang="uk-UA" sz="1300" b="1" u="sng" dirty="0" smtClean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uk-UA" sz="1300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інклюзивного </a:t>
            </a:r>
            <a:r>
              <a:rPr lang="uk-UA" sz="13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навчання</a:t>
            </a:r>
          </a:p>
        </p:txBody>
      </p:sp>
      <p:sp>
        <p:nvSpPr>
          <p:cNvPr id="13" name="Прямокутник 12"/>
          <p:cNvSpPr/>
          <p:nvPr/>
        </p:nvSpPr>
        <p:spPr>
          <a:xfrm>
            <a:off x="3279578" y="2035421"/>
            <a:ext cx="34478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10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algn="just"/>
            <a:r>
              <a:rPr lang="uk-UA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Послуга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супроводу під час інклюзивного навчання створена для того, щоб забезпечити дітям з особливими освітніми потребами комфортне та безпечне перебування у закладах дошкільної та загальної середньої освіти. Її головна мета — надати всебічну підтримку у навчанні, соціалізації та розвитку самостійності, дозволяючи кожній дитині повноцінно інтегруватися в освітній процес.</a:t>
            </a:r>
          </a:p>
        </p:txBody>
      </p:sp>
      <p:sp>
        <p:nvSpPr>
          <p:cNvPr id="211" name="Text 6"/>
          <p:cNvSpPr/>
          <p:nvPr/>
        </p:nvSpPr>
        <p:spPr>
          <a:xfrm>
            <a:off x="4416622" y="3155800"/>
            <a:ext cx="1940311" cy="4571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862"/>
              </a:lnSpc>
            </a:pPr>
            <a:endParaRPr lang="uk-UA" sz="1100" b="1" dirty="0" smtClean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>
              <a:lnSpc>
                <a:spcPts val="1862"/>
              </a:lnSpc>
            </a:pP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Що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включає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2" name="Прямокутник 211"/>
          <p:cNvSpPr/>
          <p:nvPr/>
        </p:nvSpPr>
        <p:spPr>
          <a:xfrm>
            <a:off x="3309196" y="3343428"/>
            <a:ext cx="322409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0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endParaRPr lang="ru-RU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Допомога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дитині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lvl="0"/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 </a:t>
            </a: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самообслуговуванні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пересуванні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харчуванні,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спілкуванні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участ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у заходах.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3" name="Text 0"/>
          <p:cNvSpPr/>
          <p:nvPr/>
        </p:nvSpPr>
        <p:spPr>
          <a:xfrm>
            <a:off x="4209377" y="3501687"/>
            <a:ext cx="3197845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4" name="Text 1"/>
          <p:cNvSpPr/>
          <p:nvPr/>
        </p:nvSpPr>
        <p:spPr>
          <a:xfrm>
            <a:off x="3398589" y="4041499"/>
            <a:ext cx="3067788" cy="10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endParaRPr lang="ru-RU" sz="10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Надається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протягом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дня під час перебування дитини в закладі освіти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" name="Прямокутник 13"/>
          <p:cNvSpPr/>
          <p:nvPr/>
        </p:nvSpPr>
        <p:spPr>
          <a:xfrm>
            <a:off x="3929488" y="4222021"/>
            <a:ext cx="1754501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Кому </a:t>
            </a:r>
            <a:r>
              <a:rPr lang="ru-RU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надається</a:t>
            </a: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ru-RU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послуга</a:t>
            </a:r>
            <a:endParaRPr lang="uk-UA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15" name="Прямокутник 14"/>
          <p:cNvSpPr/>
          <p:nvPr/>
        </p:nvSpPr>
        <p:spPr>
          <a:xfrm>
            <a:off x="3329033" y="4598878"/>
            <a:ext cx="3326467" cy="91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0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Дітям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інвалідністю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особливими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освітніми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потребами,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яким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рекомендовано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супровід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під час інклюзивного навчання за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висновком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інклюзивно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-ресурсного центру</a:t>
            </a:r>
          </a:p>
        </p:txBody>
      </p:sp>
      <p:sp>
        <p:nvSpPr>
          <p:cNvPr id="215" name="Text 2"/>
          <p:cNvSpPr/>
          <p:nvPr/>
        </p:nvSpPr>
        <p:spPr>
          <a:xfrm>
            <a:off x="4046587" y="4966261"/>
            <a:ext cx="2447631" cy="57720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endParaRPr lang="uk-UA" sz="1100" b="1" dirty="0" smtClean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 послугу?</a:t>
            </a:r>
          </a:p>
        </p:txBody>
      </p:sp>
      <p:sp>
        <p:nvSpPr>
          <p:cNvPr id="16" name="Прямокутник 15"/>
          <p:cNvSpPr/>
          <p:nvPr/>
        </p:nvSpPr>
        <p:spPr>
          <a:xfrm>
            <a:off x="3285868" y="5535910"/>
            <a:ext cx="3316979" cy="91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endParaRPr lang="ru-RU" sz="10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Звернутися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депарстаменту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політики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Вінницької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міської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ради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Соборна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50,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каб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 101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Телефони: (0432)50-86-67, (0432)50-43-50</a:t>
            </a:r>
          </a:p>
        </p:txBody>
      </p:sp>
      <p:sp>
        <p:nvSpPr>
          <p:cNvPr id="17" name="Прямокутник 16"/>
          <p:cNvSpPr/>
          <p:nvPr/>
        </p:nvSpPr>
        <p:spPr>
          <a:xfrm>
            <a:off x="6588980" y="246343"/>
            <a:ext cx="253057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3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Тимчасовий відпочинок для батьків або осіб, які їх замінюють, що здійснюють догляд за дітьми з інвалідністю</a:t>
            </a:r>
          </a:p>
        </p:txBody>
      </p:sp>
      <p:sp>
        <p:nvSpPr>
          <p:cNvPr id="216" name="Text 6"/>
          <p:cNvSpPr/>
          <p:nvPr/>
        </p:nvSpPr>
        <p:spPr>
          <a:xfrm>
            <a:off x="7533910" y="1098576"/>
            <a:ext cx="2125836" cy="11476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862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    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Що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включає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кутник 17"/>
          <p:cNvSpPr/>
          <p:nvPr/>
        </p:nvSpPr>
        <p:spPr>
          <a:xfrm>
            <a:off x="6618767" y="1307931"/>
            <a:ext cx="32872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Догляд за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дитиною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харчування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ежим,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психологічна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ідтримка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розвиток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даптація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217" name="Text 2"/>
          <p:cNvSpPr/>
          <p:nvPr/>
        </p:nvSpPr>
        <p:spPr>
          <a:xfrm>
            <a:off x="7448435" y="1525598"/>
            <a:ext cx="2418125" cy="7891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 послугу?</a:t>
            </a:r>
          </a:p>
        </p:txBody>
      </p:sp>
      <p:sp>
        <p:nvSpPr>
          <p:cNvPr id="19" name="Прямокутник 18"/>
          <p:cNvSpPr/>
          <p:nvPr/>
        </p:nvSpPr>
        <p:spPr>
          <a:xfrm>
            <a:off x="6618767" y="1774589"/>
            <a:ext cx="3219995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КЗ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Обласний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центр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комплексної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реабілітації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«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Обрій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 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вул. Владислава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Городецького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10 Телефон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(0432) 50-91-45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Звернутися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до департаменту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політики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Вінницької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міської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ради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Соборна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буд.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50 Телефон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50-86-67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" name="Прямокутник 19"/>
          <p:cNvSpPr/>
          <p:nvPr/>
        </p:nvSpPr>
        <p:spPr>
          <a:xfrm>
            <a:off x="7009715" y="2702492"/>
            <a:ext cx="186533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1200" b="1" dirty="0" smtClean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uk-UA" sz="1300" b="1" u="sng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Соціальна </a:t>
            </a:r>
            <a:r>
              <a:rPr lang="uk-UA" sz="1300" b="1" u="sng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транспортна послуга</a:t>
            </a:r>
          </a:p>
        </p:txBody>
      </p:sp>
      <p:sp>
        <p:nvSpPr>
          <p:cNvPr id="218" name="Text 6"/>
          <p:cNvSpPr/>
          <p:nvPr/>
        </p:nvSpPr>
        <p:spPr>
          <a:xfrm>
            <a:off x="7642539" y="3371163"/>
            <a:ext cx="2023884" cy="4571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862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Що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включає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кутник 20"/>
          <p:cNvSpPr/>
          <p:nvPr/>
        </p:nvSpPr>
        <p:spPr>
          <a:xfrm>
            <a:off x="6630644" y="3533667"/>
            <a:ext cx="32619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Довезення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до: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медичних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навчальних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закладів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соціальних,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психологічних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юридичних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консультацій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відділень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денного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перебування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на культурно-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масові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заходи,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закладів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що сприяють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активно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му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включенн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ю у життя громади,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закладів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середовища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однолітків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вокзал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ів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(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надається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цілодобово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19" name="Text 0"/>
          <p:cNvSpPr/>
          <p:nvPr/>
        </p:nvSpPr>
        <p:spPr>
          <a:xfrm>
            <a:off x="7448435" y="4353141"/>
            <a:ext cx="3315006" cy="20272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Тривалість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послуги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Прямокутник 21"/>
          <p:cNvSpPr/>
          <p:nvPr/>
        </p:nvSpPr>
        <p:spPr>
          <a:xfrm>
            <a:off x="6703101" y="4608334"/>
            <a:ext cx="313566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 потребою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клієнта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у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робочий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час з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понеділка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по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п’ятницю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(</a:t>
            </a:r>
            <a:r>
              <a:rPr lang="ru-RU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8:00–17:00).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Замовлення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на </a:t>
            </a: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вокзали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цілодобово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0" name="Text 2"/>
          <p:cNvSpPr/>
          <p:nvPr/>
        </p:nvSpPr>
        <p:spPr>
          <a:xfrm>
            <a:off x="7153708" y="4950096"/>
            <a:ext cx="2701115" cy="31608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        Де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отримати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послугу</a:t>
            </a:r>
            <a:r>
              <a:rPr lang="en-US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23" name="Прямокутник 22"/>
          <p:cNvSpPr/>
          <p:nvPr/>
        </p:nvSpPr>
        <p:spPr>
          <a:xfrm>
            <a:off x="6703101" y="5204342"/>
            <a:ext cx="3172550" cy="140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КЗ «Міський центр соціально-психологічної реабілітації дітей та молоді з функціональними обмеженнями «Гармонія» ім. Раїси Панасюк» або ГО молоді з обмеженими фізичними можливостями «Гармонія»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В.Вин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</a:t>
            </a:r>
            <a:r>
              <a:rPr lang="ru-RU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иченка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буд. 5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Телефон: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(0432) </a:t>
            </a:r>
            <a:r>
              <a:rPr lang="ru-RU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50-75-04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Послуга надається безкоштовно</a:t>
            </a:r>
          </a:p>
        </p:txBody>
      </p:sp>
      <p:pic>
        <p:nvPicPr>
          <p:cNvPr id="208" name="Рисунок 20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839" y="4478159"/>
            <a:ext cx="740368" cy="740368"/>
          </a:xfrm>
          <a:prstGeom prst="rect">
            <a:avLst/>
          </a:prstGeom>
        </p:spPr>
      </p:pic>
      <p:pic>
        <p:nvPicPr>
          <p:cNvPr id="221" name="Рисунок 2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744" y="259942"/>
            <a:ext cx="739599" cy="739599"/>
          </a:xfrm>
          <a:prstGeom prst="rect">
            <a:avLst/>
          </a:prstGeom>
        </p:spPr>
      </p:pic>
      <p:pic>
        <p:nvPicPr>
          <p:cNvPr id="222" name="Рисунок 2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119" y="1500579"/>
            <a:ext cx="740348" cy="740348"/>
          </a:xfrm>
          <a:prstGeom prst="rect">
            <a:avLst/>
          </a:prstGeom>
        </p:spPr>
      </p:pic>
      <p:pic>
        <p:nvPicPr>
          <p:cNvPr id="223" name="Рисунок 2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4647" y="350365"/>
            <a:ext cx="742046" cy="742046"/>
          </a:xfrm>
          <a:prstGeom prst="rect">
            <a:avLst/>
          </a:prstGeom>
        </p:spPr>
      </p:pic>
      <p:pic>
        <p:nvPicPr>
          <p:cNvPr id="224" name="Рисунок 2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1024" y="2783125"/>
            <a:ext cx="745585" cy="745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16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9240</TotalTime>
  <Words>879</Words>
  <Application>Microsoft Office PowerPoint</Application>
  <PresentationFormat>Аркуш A4 (210x297 мм)</PresentationFormat>
  <Paragraphs>116</Paragraphs>
  <Slides>2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12" baseType="lpstr">
      <vt:lpstr>Arial</vt:lpstr>
      <vt:lpstr>Calibri</vt:lpstr>
      <vt:lpstr>Calibri Light</vt:lpstr>
      <vt:lpstr>Patrick Hand</vt:lpstr>
      <vt:lpstr>Raleway</vt:lpstr>
      <vt:lpstr>Roboto</vt:lpstr>
      <vt:lpstr>Symbol</vt:lpstr>
      <vt:lpstr>Times New Roman</vt:lpstr>
      <vt:lpstr>Wingdings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Дерев'янко Антон Сергійович</dc:creator>
  <cp:lastModifiedBy>Гелетко Олена Миколаївна</cp:lastModifiedBy>
  <cp:revision>99</cp:revision>
  <dcterms:created xsi:type="dcterms:W3CDTF">2025-02-05T12:54:39Z</dcterms:created>
  <dcterms:modified xsi:type="dcterms:W3CDTF">2026-02-27T06:42:21Z</dcterms:modified>
</cp:coreProperties>
</file>